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Vorher (Std.)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Angebot</c:v>
                </c:pt>
                <c:pt idx="1">
                  <c:v>Auftragserfassung</c:v>
                </c:pt>
                <c:pt idx="2">
                  <c:v>Rechnung</c:v>
                </c:pt>
                <c:pt idx="3">
                  <c:v>Support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6.5</c:v>
                </c:pt>
                <c:pt idx="1">
                  <c:v>4.0</c:v>
                </c:pt>
                <c:pt idx="2">
                  <c:v>2.5</c:v>
                </c:pt>
                <c:pt idx="3">
                  <c:v>3.0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Mit Automatisierung (Std.)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Angebot</c:v>
                </c:pt>
                <c:pt idx="1">
                  <c:v>Auftragserfassung</c:v>
                </c:pt>
                <c:pt idx="2">
                  <c:v>Rechnung</c:v>
                </c:pt>
                <c:pt idx="3">
                  <c:v>Support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3.5</c:v>
                </c:pt>
                <c:pt idx="1">
                  <c:v>2.0</c:v>
                </c:pt>
                <c:pt idx="2">
                  <c:v>1.0</c:v>
                </c:pt>
                <c:pt idx="3">
                  <c:v>2.2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</a:p>
        </c:txPr>
        <c:crossAx val="-2068027336"/>
        <c:crosses val="autoZero"/>
      </c:valAx>
    </c:plotArea>
    <c:legend>
      <c:legendPos val="b"/>
      <c:overlay val="0"/>
      <c:txPr>
        <a:bodyPr/>
        <a:lstStyle/>
        <a:p>
          <a:pPr>
            <a:defRPr sz="12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01 Titel dunke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Deko-Ring"/>
          <p:cNvSpPr/>
          <p:nvPr/>
        </p:nvSpPr>
        <p:spPr>
          <a:xfrm>
            <a:off x="10332720" y="-1005840"/>
            <a:ext cx="3108960" cy="3108960"/>
          </a:xfrm>
          <a:prstGeom prst="ellipse">
            <a:avLst/>
          </a:prstGeom>
          <a:noFill/>
          <a:ln w="12700">
            <a:solidFill>
              <a:srgbClr val="2E4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eko-Ring"/>
          <p:cNvSpPr/>
          <p:nvPr/>
        </p:nvSpPr>
        <p:spPr>
          <a:xfrm>
            <a:off x="9052560" y="-1920240"/>
            <a:ext cx="4754880" cy="4754880"/>
          </a:xfrm>
          <a:prstGeom prst="ellipse">
            <a:avLst/>
          </a:prstGeom>
          <a:noFill/>
          <a:ln w="19050">
            <a:solidFill>
              <a:srgbClr val="2E4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Markenzeichen"/>
          <p:cNvSpPr/>
          <p:nvPr/>
        </p:nvSpPr>
        <p:spPr>
          <a:xfrm>
            <a:off x="548640" y="566928"/>
            <a:ext cx="256032" cy="256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/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8640" y="2240280"/>
            <a:ext cx="11094720" cy="14630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3000"/>
              </a:lnSpc>
              <a:buNone/>
              <a:defRPr sz="4000" b="1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de-DE" dirty="0"/>
              <a:t>Titel der Präsentation: ein Satz Nutzen, kein Themenlabel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48640" y="3886200"/>
            <a:ext cx="11094720" cy="6400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00">
                <a:solidFill>
                  <a:srgbClr val="C9D2E3"/>
                </a:solidFill>
                <a:latin typeface="+mn-lt"/>
              </a:defRPr>
            </a:lvl1pPr>
          </a:lstStyle>
          <a:p>
            <a:r>
              <a:rPr lang="de-DE" dirty="0"/>
              <a:t>Firma · Anlass · Datum</a:t>
            </a:r>
          </a:p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rgbClr val="9AA6BC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rgbClr val="9AA6BC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  <p:sp>
        <p:nvSpPr>
          <p:cNvPr id="3" name="Akzent-Balken"/>
          <p:cNvSpPr/>
          <p:nvPr/>
        </p:nvSpPr>
        <p:spPr>
          <a:xfrm>
            <a:off x="566928" y="1901952"/>
            <a:ext cx="1371600" cy="64008"/>
          </a:xfrm>
          <a:prstGeom prst="rect">
            <a:avLst/>
          </a:prstGeom>
          <a:solidFill>
            <a:srgbClr val="E87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 Abschluss dunke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Deko-Ring"/>
          <p:cNvSpPr/>
          <p:nvPr/>
        </p:nvSpPr>
        <p:spPr>
          <a:xfrm>
            <a:off x="10332720" y="-1005840"/>
            <a:ext cx="3108960" cy="3108960"/>
          </a:xfrm>
          <a:prstGeom prst="ellipse">
            <a:avLst/>
          </a:prstGeom>
          <a:noFill/>
          <a:ln w="12700">
            <a:solidFill>
              <a:srgbClr val="2E4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eko-Ring"/>
          <p:cNvSpPr/>
          <p:nvPr/>
        </p:nvSpPr>
        <p:spPr>
          <a:xfrm>
            <a:off x="9052560" y="-1920240"/>
            <a:ext cx="4754880" cy="4754880"/>
          </a:xfrm>
          <a:prstGeom prst="ellipse">
            <a:avLst/>
          </a:prstGeom>
          <a:noFill/>
          <a:ln w="19050">
            <a:solidFill>
              <a:srgbClr val="2E4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Markenzeichen"/>
          <p:cNvSpPr/>
          <p:nvPr/>
        </p:nvSpPr>
        <p:spPr>
          <a:xfrm>
            <a:off x="548640" y="566928"/>
            <a:ext cx="256032" cy="256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/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8640" y="1965960"/>
            <a:ext cx="11094720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105000"/>
              </a:lnSpc>
              <a:buNone/>
              <a:defRPr sz="3600" b="1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de-DE" dirty="0"/>
              <a:t>Der nächste Schritt als Handlungsaufforderung</a:t>
            </a:r>
          </a:p>
        </p:txBody>
      </p:sp>
      <p:sp>
        <p:nvSpPr>
          <p:cNvPr id="3" name="Kontakt 2"/>
          <p:cNvSpPr>
            <a:spLocks noGrp="1"/>
          </p:cNvSpPr>
          <p:nvPr>
            <p:ph type="body" idx="13"/>
          </p:nvPr>
        </p:nvSpPr>
        <p:spPr>
          <a:xfrm>
            <a:off x="548640" y="3611880"/>
            <a:ext cx="11094720" cy="11887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600"/>
              </a:spcBef>
              <a:buNone/>
              <a:defRPr sz="1800">
                <a:solidFill>
                  <a:srgbClr val="C9D2E3"/>
                </a:solidFill>
                <a:latin typeface="+mn-lt"/>
              </a:defRPr>
            </a:lvl1pPr>
          </a:lstStyle>
          <a:p>
            <a:r>
              <a:rPr lang="de-DE" dirty="0"/>
              <a:t>Was als Nächstes passiert · Kontakt</a:t>
            </a:r>
          </a:p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rgbClr val="9AA6BC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rgbClr val="9AA6BC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  <p:sp>
        <p:nvSpPr>
          <p:cNvPr id="3" name="Akzent-Balken"/>
          <p:cNvSpPr/>
          <p:nvPr/>
        </p:nvSpPr>
        <p:spPr>
          <a:xfrm>
            <a:off x="566928" y="1627632"/>
            <a:ext cx="1371600" cy="64008"/>
          </a:xfrm>
          <a:prstGeom prst="rect">
            <a:avLst/>
          </a:prstGeom>
          <a:solidFill>
            <a:srgbClr val="E87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5 Inhalt Standard">
    <p:spTree>
      <p:nvGrpSpPr>
        <p:cNvPr id="1" name=""/>
        <p:cNvGrpSpPr/>
        <p:nvPr/>
      </p:nvGrpSpPr>
      <p:grpSpPr/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8640" y="320040"/>
            <a:ext cx="1109472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Titel als Aussagesatz: die Kernaussage der Folie, max. 15 Wörter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548640" y="1600200"/>
            <a:ext cx="11094720" cy="443484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>
              <a:lnSpc>
                <a:spcPct val="112000"/>
              </a:lnSpc>
              <a:spcBef>
                <a:spcPts val="120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</a:defRPr>
            </a:lvl1pPr>
            <a:lvl2pPr marL="571500" indent="-228600" algn="l">
              <a:spcBef>
                <a:spcPts val="600"/>
              </a:spcBef>
              <a:buClr>
                <a:schemeClr val="accent5"/>
              </a:buClr>
              <a:buFont typeface="Arial"/>
              <a:buChar char="–"/>
              <a:defRPr sz="1600">
                <a:solidFill>
                  <a:schemeClr val="accent5"/>
                </a:solidFill>
                <a:latin typeface="+mn-lt"/>
              </a:defRPr>
            </a:lvl2pPr>
          </a:lstStyle>
          <a:p>
            <a:r>
              <a:rPr lang="de-DE" dirty="0"/>
              <a:t>Maximal 3 Punkte, jeder belegt den Titel</a:t>
            </a:r>
          </a:p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3 Kapiteltrenner dunke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Deko-Ring"/>
          <p:cNvSpPr/>
          <p:nvPr/>
        </p:nvSpPr>
        <p:spPr>
          <a:xfrm>
            <a:off x="10332720" y="-1005840"/>
            <a:ext cx="3108960" cy="3108960"/>
          </a:xfrm>
          <a:prstGeom prst="ellipse">
            <a:avLst/>
          </a:prstGeom>
          <a:noFill/>
          <a:ln w="12700">
            <a:solidFill>
              <a:srgbClr val="2E4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eko-Ring"/>
          <p:cNvSpPr/>
          <p:nvPr/>
        </p:nvSpPr>
        <p:spPr>
          <a:xfrm>
            <a:off x="9052560" y="-1920240"/>
            <a:ext cx="4754880" cy="4754880"/>
          </a:xfrm>
          <a:prstGeom prst="ellipse">
            <a:avLst/>
          </a:prstGeom>
          <a:noFill/>
          <a:ln w="19050">
            <a:solidFill>
              <a:srgbClr val="2E4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Markenzeichen"/>
          <p:cNvSpPr/>
          <p:nvPr/>
        </p:nvSpPr>
        <p:spPr>
          <a:xfrm>
            <a:off x="548640" y="566928"/>
            <a:ext cx="256032" cy="256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/>
        </p:txBody>
      </p:sp>
      <p:sp>
        <p:nvSpPr>
          <p:cNvPr id="2" name="Kapitelzahl 1"/>
          <p:cNvSpPr>
            <a:spLocks noGrp="1"/>
          </p:cNvSpPr>
          <p:nvPr>
            <p:ph type="body" idx="13"/>
          </p:nvPr>
        </p:nvSpPr>
        <p:spPr>
          <a:xfrm>
            <a:off x="548640" y="1234440"/>
            <a:ext cx="2926080" cy="15544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9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de-DE" dirty="0"/>
              <a:t>01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48640" y="3017520"/>
            <a:ext cx="11094720" cy="1097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600" b="1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de-DE" dirty="0"/>
              <a:t>Kapiteltitel</a:t>
            </a:r>
          </a:p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rgbClr val="9AA6BC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rgbClr val="9AA6BC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  <p:sp>
        <p:nvSpPr>
          <p:cNvPr id="3" name="Akzent-Balken"/>
          <p:cNvSpPr/>
          <p:nvPr/>
        </p:nvSpPr>
        <p:spPr>
          <a:xfrm>
            <a:off x="566928" y="932688"/>
            <a:ext cx="1371600" cy="64008"/>
          </a:xfrm>
          <a:prstGeom prst="rect">
            <a:avLst/>
          </a:prstGeom>
          <a:solidFill>
            <a:srgbClr val="E87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6 Zwei Spalten">
    <p:spTree>
      <p:nvGrpSpPr>
        <p:cNvPr id="1" name=""/>
        <p:cNvGrpSpPr/>
        <p:nvPr/>
      </p:nvGrpSpPr>
      <p:grpSpPr/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8640" y="320040"/>
            <a:ext cx="1109472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Titel als Aussagesatz: die Kernaussage der Folie, max. 15 Wörter</a:t>
            </a:r>
          </a:p>
        </p:txBody>
      </p:sp>
      <p:sp>
        <p:nvSpPr>
          <p:cNvPr id="3" name="Spalte links 2"/>
          <p:cNvSpPr>
            <a:spLocks noGrp="1"/>
          </p:cNvSpPr>
          <p:nvPr>
            <p:ph type="body" idx="1"/>
          </p:nvPr>
        </p:nvSpPr>
        <p:spPr>
          <a:xfrm>
            <a:off x="548640" y="1600200"/>
            <a:ext cx="5318760" cy="44348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600"/>
              </a:spcBef>
              <a:buNone/>
              <a:defRPr sz="2000" b="1">
                <a:solidFill>
                  <a:schemeClr val="accent1"/>
                </a:solidFill>
                <a:latin typeface="+mn-lt"/>
              </a:defRPr>
            </a:lvl1pPr>
            <a:lvl2pPr marL="228600" indent="-228600" algn="l">
              <a:lnSpc>
                <a:spcPct val="112000"/>
              </a:lnSpc>
              <a:spcBef>
                <a:spcPts val="120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</a:defRPr>
            </a:lvl2pPr>
          </a:lstStyle>
          <a:p>
            <a:r>
              <a:rPr lang="de-DE" dirty="0"/>
              <a:t>Spaltentitel, darunter Punkte auf Ebene 2</a:t>
            </a:r>
          </a:p>
        </p:txBody>
      </p:sp>
      <p:sp>
        <p:nvSpPr>
          <p:cNvPr id="4" name="Spalte rechts 3"/>
          <p:cNvSpPr>
            <a:spLocks noGrp="1"/>
          </p:cNvSpPr>
          <p:nvPr>
            <p:ph type="body" idx="2"/>
          </p:nvPr>
        </p:nvSpPr>
        <p:spPr>
          <a:xfrm>
            <a:off x="6324600" y="1600200"/>
            <a:ext cx="5318760" cy="44348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600"/>
              </a:spcBef>
              <a:buNone/>
              <a:defRPr sz="2000" b="1">
                <a:solidFill>
                  <a:schemeClr val="accent1"/>
                </a:solidFill>
                <a:latin typeface="+mn-lt"/>
              </a:defRPr>
            </a:lvl1pPr>
            <a:lvl2pPr marL="228600" indent="-228600" algn="l">
              <a:lnSpc>
                <a:spcPct val="112000"/>
              </a:lnSpc>
              <a:spcBef>
                <a:spcPts val="120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</a:defRPr>
            </a:lvl2pPr>
          </a:lstStyle>
          <a:p>
            <a:r>
              <a:rPr lang="de-DE" dirty="0"/>
              <a:t>Spaltentitel, darunter Punkte auf Ebene 2</a:t>
            </a:r>
          </a:p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9 Kennzahlen">
    <p:spTree>
      <p:nvGrpSpPr>
        <p:cNvPr id="1" name=""/>
        <p:cNvGrpSpPr/>
        <p:nvPr/>
      </p:nvGrpSpPr>
      <p:grpSpPr/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8640" y="320040"/>
            <a:ext cx="1109472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Die Kernbotschaft hinter den drei Zahlen</a:t>
            </a:r>
          </a:p>
        </p:txBody>
      </p:sp>
      <p:sp>
        <p:nvSpPr>
          <p:cNvPr id="3" name="Kennzahl 1"/>
          <p:cNvSpPr>
            <a:spLocks noGrp="1"/>
          </p:cNvSpPr>
          <p:nvPr>
            <p:ph type="body" idx="13"/>
          </p:nvPr>
        </p:nvSpPr>
        <p:spPr>
          <a:xfrm>
            <a:off x="548640" y="2148840"/>
            <a:ext cx="3393440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40 %</a:t>
            </a:r>
          </a:p>
        </p:txBody>
      </p:sp>
      <p:sp>
        <p:nvSpPr>
          <p:cNvPr id="4" name="Kennzahl-Label 1"/>
          <p:cNvSpPr>
            <a:spLocks noGrp="1"/>
          </p:cNvSpPr>
          <p:nvPr>
            <p:ph type="body" idx="14"/>
          </p:nvPr>
        </p:nvSpPr>
        <p:spPr>
          <a:xfrm>
            <a:off x="548640" y="3429000"/>
            <a:ext cx="339344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>
                <a:solidFill>
                  <a:schemeClr val="accent5"/>
                </a:solidFill>
                <a:latin typeface="+mn-lt"/>
              </a:defRPr>
            </a:lvl1pPr>
          </a:lstStyle>
          <a:p>
            <a:r>
              <a:rPr lang="de-DE" dirty="0"/>
              <a:t>Was die Zahl bedeutet</a:t>
            </a:r>
          </a:p>
        </p:txBody>
      </p:sp>
      <p:sp>
        <p:nvSpPr>
          <p:cNvPr id="5" name="Kennzahl 2"/>
          <p:cNvSpPr>
            <a:spLocks noGrp="1"/>
          </p:cNvSpPr>
          <p:nvPr>
            <p:ph type="body" idx="15"/>
          </p:nvPr>
        </p:nvSpPr>
        <p:spPr>
          <a:xfrm>
            <a:off x="4399280" y="2148840"/>
            <a:ext cx="3393440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40 %</a:t>
            </a:r>
          </a:p>
        </p:txBody>
      </p:sp>
      <p:sp>
        <p:nvSpPr>
          <p:cNvPr id="6" name="Kennzahl-Label 2"/>
          <p:cNvSpPr>
            <a:spLocks noGrp="1"/>
          </p:cNvSpPr>
          <p:nvPr>
            <p:ph type="body" idx="16"/>
          </p:nvPr>
        </p:nvSpPr>
        <p:spPr>
          <a:xfrm>
            <a:off x="4399280" y="3429000"/>
            <a:ext cx="339344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>
                <a:solidFill>
                  <a:schemeClr val="accent5"/>
                </a:solidFill>
                <a:latin typeface="+mn-lt"/>
              </a:defRPr>
            </a:lvl1pPr>
          </a:lstStyle>
          <a:p>
            <a:r>
              <a:rPr lang="de-DE" dirty="0"/>
              <a:t>Was die Zahl bedeutet</a:t>
            </a:r>
          </a:p>
        </p:txBody>
      </p:sp>
      <p:sp>
        <p:nvSpPr>
          <p:cNvPr id="7" name="Kennzahl 3"/>
          <p:cNvSpPr>
            <a:spLocks noGrp="1"/>
          </p:cNvSpPr>
          <p:nvPr>
            <p:ph type="body" idx="17"/>
          </p:nvPr>
        </p:nvSpPr>
        <p:spPr>
          <a:xfrm>
            <a:off x="8249920" y="2148840"/>
            <a:ext cx="3393440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40 %</a:t>
            </a:r>
          </a:p>
        </p:txBody>
      </p:sp>
      <p:sp>
        <p:nvSpPr>
          <p:cNvPr id="8" name="Kennzahl-Label 3"/>
          <p:cNvSpPr>
            <a:spLocks noGrp="1"/>
          </p:cNvSpPr>
          <p:nvPr>
            <p:ph type="body" idx="18"/>
          </p:nvPr>
        </p:nvSpPr>
        <p:spPr>
          <a:xfrm>
            <a:off x="8249920" y="3429000"/>
            <a:ext cx="339344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>
                <a:solidFill>
                  <a:schemeClr val="accent5"/>
                </a:solidFill>
                <a:latin typeface="+mn-lt"/>
              </a:defRPr>
            </a:lvl1pPr>
          </a:lstStyle>
          <a:p>
            <a:r>
              <a:rPr lang="de-DE" dirty="0"/>
              <a:t>Was die Zahl bedeutet</a:t>
            </a:r>
          </a:p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7 Diagramm">
    <p:spTree>
      <p:nvGrpSpPr>
        <p:cNvPr id="1" name=""/>
        <p:cNvGrpSpPr/>
        <p:nvPr/>
      </p:nvGrpSpPr>
      <p:grpSpPr/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8640" y="320040"/>
            <a:ext cx="1109472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Action-Title: Was zeigt das Diagramm? Die Aussage, nicht das Thema</a:t>
            </a:r>
          </a:p>
        </p:txBody>
      </p:sp>
      <p:sp>
        <p:nvSpPr>
          <p:cNvPr id="3" name="Diagrammplatzhalter 2"/>
          <p:cNvSpPr>
            <a:spLocks noGrp="1"/>
          </p:cNvSpPr>
          <p:nvPr>
            <p:ph type="chart" idx="13"/>
          </p:nvPr>
        </p:nvSpPr>
        <p:spPr>
          <a:xfrm>
            <a:off x="548640" y="1508760"/>
            <a:ext cx="11094720" cy="4572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accent5"/>
                </a:solidFill>
                <a:latin typeface="+mn-lt"/>
              </a:defRPr>
            </a:lvl1pPr>
          </a:lstStyle>
          <a:p/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4 Kernaussage">
    <p:spTree>
      <p:nvGrpSpPr>
        <p:cNvPr id="1" name=""/>
        <p:cNvGrpSpPr/>
        <p:nvPr/>
      </p:nvGrpSpPr>
      <p:grpSpPr/>
      <p:sp>
        <p:nvSpPr>
          <p:cNvPr id="2" name="Statement 1"/>
          <p:cNvSpPr>
            <a:spLocks noGrp="1"/>
          </p:cNvSpPr>
          <p:nvPr>
            <p:ph type="body" idx="13"/>
          </p:nvPr>
        </p:nvSpPr>
        <p:spPr>
          <a:xfrm>
            <a:off x="548640" y="1920240"/>
            <a:ext cx="11094720" cy="23774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10000"/>
              </a:lnSpc>
              <a:buNone/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Die eine Aussage, die hängen bleiben soll. Ein Satz, groß.</a:t>
            </a:r>
          </a:p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2 Agenda">
    <p:spTree>
      <p:nvGrpSpPr>
        <p:cNvPr id="1" name=""/>
        <p:cNvGrpSpPr/>
        <p:nvPr/>
      </p:nvGrpSpPr>
      <p:grpSpPr/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8640" y="320040"/>
            <a:ext cx="1109472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3" name="Agendaplatzhalter 2"/>
          <p:cNvSpPr>
            <a:spLocks noGrp="1"/>
          </p:cNvSpPr>
          <p:nvPr>
            <p:ph type="body" idx="1"/>
          </p:nvPr>
        </p:nvSpPr>
        <p:spPr>
          <a:xfrm>
            <a:off x="548640" y="1600200"/>
            <a:ext cx="8229600" cy="429768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>
              <a:spcBef>
                <a:spcPts val="1600"/>
              </a:spcBef>
              <a:buClr>
                <a:schemeClr val="accent2"/>
              </a:buClr>
              <a:buFont typeface="Arial"/>
              <a:buAutoNum type="arabicPeriod"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-DE" dirty="0"/>
              <a:t>Agendapunkt: je ein Satz, maximal 5 Punkte</a:t>
            </a:r>
          </a:p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8 Zitat">
    <p:spTree>
      <p:nvGrpSpPr>
        <p:cNvPr id="1" name=""/>
        <p:cNvGrpSpPr/>
        <p:nvPr/>
      </p:nvGrpSpPr>
      <p:grpSpPr/>
      <p:sp>
        <p:nvSpPr>
          <p:cNvPr id="80" name="Deko-Text"/>
          <p:cNvSpPr txBox="1"/>
          <p:nvPr/>
        </p:nvSpPr>
        <p:spPr>
          <a:xfrm>
            <a:off x="548640" y="502920"/>
            <a:ext cx="1463040" cy="1463040"/>
          </a:xfrm>
          <a:prstGeom prst="rect">
            <a:avLst/>
          </a:prstGeom>
          <a:noFill/>
        </p:spPr>
        <p:txBody>
          <a:bodyPr/>
          <a:lstStyle/>
          <a:p>
            <a:r>
              <a:rPr lang="de-DE" sz="12000" b="1">
                <a:solidFill>
                  <a:schemeClr val="accent2"/>
                </a:solidFill>
                <a:latin typeface="Arial"/>
              </a:rPr>
              <a:t>„</a:t>
            </a:r>
          </a:p>
        </p:txBody>
      </p:sp>
      <p:sp>
        <p:nvSpPr>
          <p:cNvPr id="2" name="Zitat 1"/>
          <p:cNvSpPr>
            <a:spLocks noGrp="1"/>
          </p:cNvSpPr>
          <p:nvPr>
            <p:ph type="body" idx="13"/>
          </p:nvPr>
        </p:nvSpPr>
        <p:spPr>
          <a:xfrm>
            <a:off x="1097280" y="1874520"/>
            <a:ext cx="9997440" cy="21031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18000"/>
              </a:lnSpc>
              <a:buNone/>
              <a:defRPr sz="2800" i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-DE" dirty="0"/>
              <a:t>Das Zitat: eine Kundenstimme oder Autorität, wörtlich und kurz</a:t>
            </a:r>
          </a:p>
        </p:txBody>
      </p:sp>
      <p:sp>
        <p:nvSpPr>
          <p:cNvPr id="3" name="Quelle 2"/>
          <p:cNvSpPr>
            <a:spLocks noGrp="1"/>
          </p:cNvSpPr>
          <p:nvPr>
            <p:ph type="body" idx="14"/>
          </p:nvPr>
        </p:nvSpPr>
        <p:spPr>
          <a:xfrm>
            <a:off x="1097280" y="4343400"/>
            <a:ext cx="999744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accent5"/>
                </a:solidFill>
                <a:latin typeface="+mn-lt"/>
              </a:defRPr>
            </a:lvl1pPr>
          </a:lstStyle>
          <a:p>
            <a:r>
              <a:rPr lang="de-DE" dirty="0"/>
              <a:t>– Name, Funktion, Firma</a:t>
            </a:r>
          </a:p>
        </p:txBody>
      </p:sp>
      <p:sp>
        <p:nvSpPr>
          <p:cNvPr id="90" name="Fusszeilenplatzhalter"/>
          <p:cNvSpPr>
            <a:spLocks noGrp="1"/>
          </p:cNvSpPr>
          <p:nvPr>
            <p:ph type="ftr" idx="3"/>
          </p:nvPr>
        </p:nvSpPr>
        <p:spPr>
          <a:xfrm>
            <a:off x="548640" y="6473952"/>
            <a:ext cx="73152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/>
        </p:txBody>
      </p:sp>
      <p:sp>
        <p:nvSpPr>
          <p:cNvPr id="91" name="Foliennummernplatzhalter"/>
          <p:cNvSpPr>
            <a:spLocks noGrp="1"/>
          </p:cNvSpPr>
          <p:nvPr>
            <p:ph type="sldNum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accent5"/>
                </a:solidFill>
                <a:latin typeface="+mn-lt"/>
              </a:defRPr>
            </a:lvl1pPr>
          </a:lstStyle>
          <a:p>
            <a:fld id="{B1F16E0F-5A0C-4E51-9F0A-63C51E1E6F2A}" type="slidenum">
              <a:rPr lang="de-DE"/>
              <a:t>1</a:t>
            </a:fld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320040"/>
            <a:ext cx="1109472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t>Titel als Aussagesatz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417320"/>
            <a:ext cx="11094720" cy="4709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t>Textformat des 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" y="6473952"/>
            <a:ext cx="237744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08960" y="6473952"/>
            <a:ext cx="597103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8960" y="6473952"/>
            <a:ext cx="91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8"/>
    <p:sldLayoutId id="2147483651" r:id="rId3"/>
    <p:sldLayoutId id="2147483655" r:id="rId7"/>
    <p:sldLayoutId id="2147483650" r:id="rId2"/>
    <p:sldLayoutId id="2147483652" r:id="rId4"/>
    <p:sldLayoutId id="2147483654" r:id="rId6"/>
    <p:sldLayoutId id="2147483657" r:id="rId9"/>
    <p:sldLayoutId id="2147483653" r:id="rId5"/>
    <p:sldLayoutId id="2147483658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Prozesse digitalisieren, ohne den Betrieb zu stoppen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Nordwind Consulting · Entscheidungsvorlage für Hansewerk Maschinenbau · Juli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Nächster Schritt: Stufe 2 bis zum 12. August freigeben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t>Wir stellen den Umsetzungsplan im Termin am 5. August vor.</a:t>
            </a:r>
          </a:p>
          <a:p>
            <a:r>
              <a:t>Kontakt: Lena Hartwig · Nordwind Consulting · lena.hartwig@nordwind-beispiel.de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Ausgangslage: Wo Hansewerk heute steht</a:t>
            </a:r>
          </a:p>
          <a:p>
            <a:r>
              <a:t>Drei Engpässe im Auftragsprozess</a:t>
            </a:r>
          </a:p>
          <a:p>
            <a:r>
              <a:t>Lösung: Automatisierung in zwei Stufen</a:t>
            </a:r>
          </a:p>
          <a:p>
            <a:r>
              <a:t>Zahlen aus dem Pilotmonat</a:t>
            </a:r>
          </a:p>
          <a:p>
            <a:r>
              <a:t>Nächste Schritte und Entscheidung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t>01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Ausgangslage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t>Jede vierte Arbeitsstunde fließt heute in Aufgaben, die sich automatisieren lassen.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Drei Engpässe bremsen heute jeden Auftrag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Angebote entstehen manuell in Word und dauern im Schnitt 3 Tage</a:t>
            </a:r>
          </a:p>
          <a:p>
            <a:r>
              <a:t>Auftragsdaten werden doppelt erfasst: im CRM und in der Buchhaltung</a:t>
            </a:r>
          </a:p>
          <a:p>
            <a:r>
              <a:t>Rückfragen von Kunden landen unsortiert in drei Postfächern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Automatisierung gewinnt in Tempo, Kosten und Überblick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Weiter wie bisher</a:t>
            </a:r>
          </a:p>
          <a:p>
            <a:pPr lvl="1"/>
            <a:r>
              <a:t>Angebot in 3 Tagen, Fehlerquote steigt</a:t>
            </a:r>
          </a:p>
          <a:p>
            <a:pPr lvl="1"/>
            <a:r>
              <a:t>Zwei Vollzeitstellen für Doppelerfassung</a:t>
            </a:r>
          </a:p>
          <a:p>
            <a:pPr lvl="1"/>
            <a:r>
              <a:t>Keine Sicht auf offene Aufträge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t>Mit Automatisierung (Stufe 1)</a:t>
            </a:r>
          </a:p>
          <a:p>
            <a:pPr lvl="1"/>
            <a:r>
              <a:t>Angebot in 4 Stunden ab Anfrage</a:t>
            </a:r>
          </a:p>
          <a:p>
            <a:pPr lvl="1"/>
            <a:r>
              <a:t>Daten fließen automatisch in CRM und Buchhaltung</a:t>
            </a:r>
          </a:p>
          <a:p>
            <a:pPr lvl="1"/>
            <a:r>
              <a:t>Tagesaktuelles Dashboard für alle Aufträge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Der Pilot halbiert die Bearbeitungszeit fast in jedem Prozessschritt</a:t>
            </a:r>
          </a:p>
        </p:txBody>
      </p:sp>
      <p:graphicFrame>
        <p:nvGraphicFramePr>
          <p:cNvPr id="3" name="Chart Placeholder 2"/>
          <p:cNvGraphicFramePr>
            <a:graphicFrameLocks noGrp="1"/>
          </p:cNvGraphicFramePr>
          <p:nvPr>
            <p:ph type="chart" idx="13"/>
          </p:nvPr>
        </p:nvGraphicFramePr>
        <p:xfrm>
          <a:off x="548640" y="1508760"/>
          <a:ext cx="11094720" cy="4572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t>Zum ersten Mal sehen wir jeden Auftrag in Echtzeit. Die Mannschaft hat den Kopf wieder frei für die Kunden.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t>– Jörg Petersen, Betriebsleiter, Hansewerk Maschinenbau GmbH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Der Pilotmonat in drei Zahlen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t>45 %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t>weniger Bearbeitungszeit pro Auftrag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t>60 Std.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t>gewonnene Arbeitszeit pro Monat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r>
              <a:t>4 Std.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r>
              <a:t>bis zum fertigen Angebot statt 3 Tage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usiness Starter">
      <a:dk1>
        <a:srgbClr val="1A1A1A"/>
      </a:dk1>
      <a:lt1>
        <a:sysClr val="window" lastClr="FFFFFF"/>
      </a:lt1>
      <a:dk2>
        <a:srgbClr val="1B2A4A"/>
      </a:dk2>
      <a:lt2>
        <a:srgbClr val="F2F3F5"/>
      </a:lt2>
      <a:accent1>
        <a:srgbClr val="1B2A4A"/>
      </a:accent1>
      <a:accent2>
        <a:srgbClr val="E8734A"/>
      </a:accent2>
      <a:accent3>
        <a:srgbClr val="41567E"/>
      </a:accent3>
      <a:accent4>
        <a:srgbClr val="8494B5"/>
      </a:accent4>
      <a:accent5>
        <a:srgbClr val="6B6E73"/>
      </a:accent5>
      <a:accent6>
        <a:srgbClr val="C7CDD8"/>
      </a:accent6>
      <a:hlink>
        <a:srgbClr val="1B2A4A"/>
      </a:hlink>
      <a:folHlink>
        <a:srgbClr val="6B6E73"/>
      </a:folHlink>
    </a:clrScheme>
    <a:fontScheme name="Business Star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